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8" r:id="rId3"/>
    <p:sldId id="270" r:id="rId4"/>
    <p:sldId id="260" r:id="rId5"/>
    <p:sldId id="271" r:id="rId6"/>
    <p:sldId id="263" r:id="rId7"/>
    <p:sldId id="276" r:id="rId8"/>
    <p:sldId id="265" r:id="rId9"/>
    <p:sldId id="272" r:id="rId10"/>
    <p:sldId id="273" r:id="rId11"/>
    <p:sldId id="274" r:id="rId12"/>
    <p:sldId id="277" r:id="rId13"/>
    <p:sldId id="264" r:id="rId14"/>
    <p:sldId id="278" r:id="rId15"/>
    <p:sldId id="279" r:id="rId16"/>
    <p:sldId id="280" r:id="rId17"/>
    <p:sldId id="281" r:id="rId18"/>
    <p:sldId id="285" r:id="rId19"/>
    <p:sldId id="287" r:id="rId20"/>
    <p:sldId id="286" r:id="rId21"/>
    <p:sldId id="283" r:id="rId22"/>
    <p:sldId id="262" r:id="rId23"/>
    <p:sldId id="284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33"/>
    <a:srgbClr val="D07C00"/>
    <a:srgbClr val="FFB469"/>
    <a:srgbClr val="00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3529" autoAdjust="0"/>
  </p:normalViewPr>
  <p:slideViewPr>
    <p:cSldViewPr snapToGrid="0">
      <p:cViewPr>
        <p:scale>
          <a:sx n="90" d="100"/>
          <a:sy n="90" d="100"/>
        </p:scale>
        <p:origin x="-1224" y="-4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sz="1400" b="0">
                <a:latin typeface="Arial" pitchFamily="34" charset="0"/>
                <a:cs typeface="Arial" pitchFamily="34" charset="0"/>
              </a:rPr>
              <a:t>Объемы</a:t>
            </a:r>
            <a:r>
              <a:rPr lang="ru-RU" sz="1400" b="0" baseline="0">
                <a:latin typeface="Arial" pitchFamily="34" charset="0"/>
                <a:cs typeface="Arial" pitchFamily="34" charset="0"/>
              </a:rPr>
              <a:t> финансирования, </a:t>
            </a:r>
            <a:r>
              <a:rPr lang="ru-RU" sz="1400" b="0">
                <a:latin typeface="Arial" pitchFamily="34" charset="0"/>
                <a:cs typeface="Arial" pitchFamily="34" charset="0"/>
              </a:rPr>
              <a:t>млн.руб</a:t>
            </a:r>
          </a:p>
        </c:rich>
      </c:tx>
      <c:layout/>
    </c:title>
    <c:plotArea>
      <c:layout/>
      <c:doughnutChart>
        <c:varyColors val="1"/>
        <c:firstSliceAng val="0"/>
        <c:holeSize val="50"/>
      </c:doughnutChart>
      <c:spPr>
        <a:noFill/>
        <a:ln w="25400">
          <a:noFill/>
        </a:ln>
      </c:spPr>
    </c:plotArea>
    <c:legend>
      <c:legendPos val="r"/>
      <c:layout/>
    </c:legend>
    <c:plotVisOnly val="1"/>
  </c:chart>
  <c:spPr>
    <a:ln>
      <a:noFill/>
    </a:ln>
    <a:effectLst>
      <a:outerShdw blurRad="50800" dist="38100" dir="2700000" algn="tl" rotWithShape="0">
        <a:prstClr val="black">
          <a:alpha val="40000"/>
        </a:prstClr>
      </a:outerShdw>
    </a:effectLst>
  </c:sp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D5BFF2-36B0-40CE-983F-64CA5BF905E6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B74801A-CACC-46E2-B8AA-437C9E8A750C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Чтобы изменить изображение на этом слайде, выберите рисунок и удалите его. Затем нажмите значок «Рисунки» в заполнителе, чтобы вставить изображение.</a:t>
            </a:r>
          </a:p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2422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28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88381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5083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5083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5083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5083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35083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70305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70305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574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9213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97629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29938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7200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97629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2704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68211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 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ru-RU" sz="1800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1258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0575E8-20DE-4252-9577-F47C50C1B37A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6759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Текст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BB2D27-AFF1-4B8F-B8A4-E700F781D02D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401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80CA05-2CA9-48C2-A2A2-F70EC9B7976F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9294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A58D3D-3011-410D-B5E8-9AA1758E7836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04110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CF8B90-C5EE-4840-9D92-1C12066C774B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6182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1800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12" name="Полилиния 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Рисунок 14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281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ru-RU" sz="1800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9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10" name="Полилиния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1964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65557-1451-43E1-9AE5-4BF1475D4D1F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820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E58E16-40AA-41E4-A4FF-9BEA6A78A973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02360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5D3081-5B82-4D9C-864E-0FF48C8922DF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733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24F1F8F-3FA7-4DE2-BFC3-204A60A31AF6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363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44496B-DA29-42D1-8823-4C2E233F6E2C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4763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 smtClean="0"/>
              <a:t>Второй уровень</a:t>
            </a:r>
          </a:p>
          <a:p>
            <a:pPr lvl="2" rtl="0"/>
            <a:r>
              <a:rPr lang="ru-RU" dirty="0" smtClean="0"/>
              <a:t>Третий уровень</a:t>
            </a:r>
          </a:p>
          <a:p>
            <a:pPr lvl="3" rtl="0"/>
            <a:r>
              <a:rPr lang="ru-RU" dirty="0" smtClean="0"/>
              <a:t>Четвертый уровень</a:t>
            </a:r>
          </a:p>
          <a:p>
            <a:pPr lvl="4" rtl="0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dirty="0" smtClean="0"/>
              <a:t>Добавить нижний колонтитул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9BD460F-BF29-45B1-9B3A-A20D54FADEC1}" type="datetime1">
              <a:rPr lang="ru-RU" smtClean="0"/>
              <a:pPr rtl="0"/>
              <a:t>26.06.2019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0065" y="1695917"/>
            <a:ext cx="6247521" cy="2839014"/>
          </a:xfrm>
        </p:spPr>
        <p:txBody>
          <a:bodyPr rtlCol="0">
            <a:normAutofit/>
          </a:bodyPr>
          <a:lstStyle/>
          <a:p>
            <a:pPr algn="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Организация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сетевого взаимодействия при подготовке кадров по наиболее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востребованным, новым и перспективным профессиям и специальностям СПО.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Опыт региональной площадки сетевого взаимодействия по направлению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«Искусство, дизайн и сфера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услуг»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Улица города с размытием от движения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" b="14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159488" y="209592"/>
            <a:ext cx="645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РПСВ </a:t>
            </a:r>
            <a:r>
              <a:rPr lang="ru-RU" dirty="0" smtClean="0"/>
              <a:t>Астраханской области – ГБПОУ АО «АГПК»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54390" y="618688"/>
            <a:ext cx="561183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22030" y="685512"/>
            <a:ext cx="5697416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059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781" y="-100208"/>
            <a:ext cx="11728537" cy="1291984"/>
          </a:xfrm>
        </p:spPr>
        <p:txBody>
          <a:bodyPr rtlCol="0">
            <a:noAutofit/>
          </a:bodyPr>
          <a:lstStyle/>
          <a:p>
            <a:r>
              <a:rPr lang="ru-RU" sz="2400" dirty="0" smtClean="0"/>
              <a:t>Модернизация </a:t>
            </a:r>
            <a:r>
              <a:rPr lang="ru-RU" sz="2400" dirty="0"/>
              <a:t>материально - технической базы для организации практического обучения, стажировок, тренировок и проведения чемпионатов </a:t>
            </a:r>
            <a:r>
              <a:rPr lang="en-US" sz="2400" dirty="0" smtClean="0"/>
              <a:t>WSR</a:t>
            </a:r>
            <a:r>
              <a:rPr lang="ru-RU" sz="2400" dirty="0" smtClean="0"/>
              <a:t>, </a:t>
            </a:r>
            <a:r>
              <a:rPr lang="ru-RU" sz="2400" dirty="0"/>
              <a:t>демонстрационного экзамена, независимой оценки </a:t>
            </a:r>
            <a:r>
              <a:rPr lang="ru-RU" sz="2400" dirty="0" smtClean="0"/>
              <a:t>квалификации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5762562"/>
              </p:ext>
            </p:extLst>
          </p:nvPr>
        </p:nvGraphicFramePr>
        <p:xfrm>
          <a:off x="313150" y="1643725"/>
          <a:ext cx="7377830" cy="1889760"/>
        </p:xfrm>
        <a:graphic>
          <a:graphicData uri="http://schemas.openxmlformats.org/drawingml/2006/table">
            <a:tbl>
              <a:tblPr/>
              <a:tblGrid>
                <a:gridCol w="5867146">
                  <a:extLst>
                    <a:ext uri="{9D8B030D-6E8A-4147-A177-3AD203B41FA5}">
                      <a16:colId xmlns:a16="http://schemas.microsoft.com/office/drawing/2014/main" xmlns="" val="1656670017"/>
                    </a:ext>
                  </a:extLst>
                </a:gridCol>
                <a:gridCol w="1510684">
                  <a:extLst>
                    <a:ext uri="{9D8B030D-6E8A-4147-A177-3AD203B41FA5}">
                      <a16:colId xmlns:a16="http://schemas.microsoft.com/office/drawing/2014/main" xmlns="" val="2699439535"/>
                    </a:ext>
                  </a:extLst>
                </a:gridCol>
              </a:tblGrid>
              <a:tr h="323384"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ru-RU" sz="2400" b="1" i="0" kern="1200" dirty="0">
                          <a:solidFill>
                            <a:srgbClr val="D07C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Компетенция «Парикмахерское искусство» / специальность 43.02.13 Технология парикмахерского искусства </a:t>
                      </a:r>
                    </a:p>
                  </a:txBody>
                  <a:tcPr>
                    <a:lnL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86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7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7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7298514"/>
                  </a:ext>
                </a:extLst>
              </a:tr>
              <a:tr h="323384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Лаборатория </a:t>
                      </a:r>
                      <a:r>
                        <a:rPr lang="ru-RU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технологии </a:t>
                      </a:r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парикмахерского </a:t>
                      </a:r>
                      <a:r>
                        <a:rPr lang="ru-RU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искусства</a:t>
                      </a:r>
                      <a:endParaRPr lang="ru-RU" sz="2000" b="1" i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rgbClr val="FF9933"/>
                          </a:solidFill>
                        </a:rPr>
                        <a:t>1</a:t>
                      </a:r>
                      <a:endParaRPr lang="ru-RU" sz="2400" dirty="0">
                        <a:solidFill>
                          <a:srgbClr val="FF9933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86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7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86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00898630"/>
                  </a:ext>
                </a:extLst>
              </a:tr>
            </a:tbl>
          </a:graphicData>
        </a:graphic>
      </p:graphicFrame>
      <p:pic>
        <p:nvPicPr>
          <p:cNvPr id="3077" name="Picture 5" descr="C:\Documents and Settings\n.gonchar\Рабочий стол\4229AD59-3930-44C1-85C2-2B4953247856.jpeg"/>
          <p:cNvPicPr>
            <a:picLocks noChangeAspect="1" noChangeArrowheads="1"/>
          </p:cNvPicPr>
          <p:nvPr/>
        </p:nvPicPr>
        <p:blipFill>
          <a:blip r:embed="rId3"/>
          <a:srcRect r="30065"/>
          <a:stretch>
            <a:fillRect/>
          </a:stretch>
        </p:blipFill>
        <p:spPr bwMode="auto">
          <a:xfrm>
            <a:off x="7866995" y="1608676"/>
            <a:ext cx="4112680" cy="5148000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grpSp>
        <p:nvGrpSpPr>
          <p:cNvPr id="16" name="Группа 15"/>
          <p:cNvGrpSpPr/>
          <p:nvPr/>
        </p:nvGrpSpPr>
        <p:grpSpPr>
          <a:xfrm>
            <a:off x="677927" y="3589393"/>
            <a:ext cx="3026978" cy="3063655"/>
            <a:chOff x="2144110" y="3605159"/>
            <a:chExt cx="3026978" cy="3063655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144110" y="36051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296510" y="37575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448910" y="39099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601310" y="40623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753710" y="42147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906110" y="43671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3058510" y="45195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</p:grpSp>
      <p:grpSp>
        <p:nvGrpSpPr>
          <p:cNvPr id="17" name="Группа 16"/>
          <p:cNvGrpSpPr/>
          <p:nvPr/>
        </p:nvGrpSpPr>
        <p:grpSpPr>
          <a:xfrm flipH="1">
            <a:off x="3846796" y="3641837"/>
            <a:ext cx="3216166" cy="2990193"/>
            <a:chOff x="2144110" y="3605159"/>
            <a:chExt cx="3026978" cy="3063655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144110" y="36051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296510" y="37575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448910" y="39099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601310" y="40623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753710" y="42147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2906110" y="43671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4"/>
            <a:srcRect l="18864" t="13793" r="46085" b="23060"/>
            <a:stretch>
              <a:fillRect/>
            </a:stretch>
          </p:blipFill>
          <p:spPr bwMode="auto">
            <a:xfrm>
              <a:off x="3058510" y="4519559"/>
              <a:ext cx="2112578" cy="2149255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xmlns="" val="179794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/>
          <a:srcRect l="19736" t="28987" r="46795" b="30065"/>
          <a:stretch>
            <a:fillRect/>
          </a:stretch>
        </p:blipFill>
        <p:spPr bwMode="auto">
          <a:xfrm>
            <a:off x="10331668" y="5572680"/>
            <a:ext cx="1860332" cy="128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781" y="-100208"/>
            <a:ext cx="11728537" cy="1291984"/>
          </a:xfrm>
        </p:spPr>
        <p:txBody>
          <a:bodyPr rtlCol="0">
            <a:noAutofit/>
          </a:bodyPr>
          <a:lstStyle/>
          <a:p>
            <a:r>
              <a:rPr lang="ru-RU" sz="2400" dirty="0" smtClean="0"/>
              <a:t>Модернизация </a:t>
            </a:r>
            <a:r>
              <a:rPr lang="ru-RU" sz="2400" dirty="0"/>
              <a:t>материально - технической базы для организации практического обучения, стажировок, тренировок и проведения чемпионатов </a:t>
            </a:r>
            <a:r>
              <a:rPr lang="en-US" sz="2400" dirty="0" smtClean="0"/>
              <a:t>WSR</a:t>
            </a:r>
            <a:r>
              <a:rPr lang="ru-RU" sz="2400" dirty="0" smtClean="0"/>
              <a:t>, </a:t>
            </a:r>
            <a:r>
              <a:rPr lang="ru-RU" sz="2400" dirty="0"/>
              <a:t>демонстрационного экзамена, независимой оценки </a:t>
            </a:r>
            <a:r>
              <a:rPr lang="ru-RU" sz="2400" dirty="0" smtClean="0"/>
              <a:t>квалификации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8511720"/>
              </p:ext>
            </p:extLst>
          </p:nvPr>
        </p:nvGraphicFramePr>
        <p:xfrm>
          <a:off x="375781" y="1697590"/>
          <a:ext cx="7315199" cy="1249680"/>
        </p:xfrm>
        <a:graphic>
          <a:graphicData uri="http://schemas.openxmlformats.org/drawingml/2006/table">
            <a:tbl>
              <a:tblPr/>
              <a:tblGrid>
                <a:gridCol w="6828049">
                  <a:extLst>
                    <a:ext uri="{9D8B030D-6E8A-4147-A177-3AD203B41FA5}">
                      <a16:colId xmlns:a16="http://schemas.microsoft.com/office/drawing/2014/main" xmlns="" val="792670891"/>
                    </a:ext>
                  </a:extLst>
                </a:gridCol>
                <a:gridCol w="487150">
                  <a:extLst>
                    <a:ext uri="{9D8B030D-6E8A-4147-A177-3AD203B41FA5}">
                      <a16:colId xmlns:a16="http://schemas.microsoft.com/office/drawing/2014/main" xmlns="" val="697385308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ru-RU" sz="2400" b="1" i="0" kern="1200" dirty="0">
                          <a:solidFill>
                            <a:srgbClr val="D07C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Компетенция «Графический дизайн» / специальность  54.01.20 Графический дизайнер </a:t>
                      </a:r>
                    </a:p>
                  </a:txBody>
                  <a:tcPr>
                    <a:lnL w="9525" cap="flat" cmpd="sng" algn="ctr">
                      <a:solidFill>
                        <a:srgbClr val="C011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11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C011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3278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rtl="0" fontAlgn="base"/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Лаборатория </a:t>
                      </a:r>
                      <a:r>
                        <a:rPr lang="ru-RU" sz="2000" b="1" i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графического дизайна</a:t>
                      </a:r>
                      <a:r>
                        <a:rPr lang="ru-RU" sz="20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000C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C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11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C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0" dirty="0" smtClean="0">
                          <a:solidFill>
                            <a:srgbClr val="D07C00"/>
                          </a:solidFill>
                        </a:rPr>
                        <a:t>15</a:t>
                      </a:r>
                      <a:endParaRPr lang="ru-RU" sz="2200" b="0" dirty="0">
                        <a:solidFill>
                          <a:srgbClr val="D07C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000C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C011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3455723236"/>
                  </a:ext>
                </a:extLst>
              </a:tr>
            </a:tbl>
          </a:graphicData>
        </a:graphic>
      </p:graphicFrame>
      <p:pic>
        <p:nvPicPr>
          <p:cNvPr id="2051" name="Picture 3" descr="C:\Documents and Settings\n.gonchar\Рабочий стол\фото ресторан\веб\_X9A68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4769" y="1671145"/>
            <a:ext cx="4112789" cy="2743199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716" y="3018781"/>
            <a:ext cx="5549463" cy="3701449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052" name="Picture 4" descr="C:\Documents and Settings\n.gonchar\Рабочий стол\фото ресторан\веб\_X9A6876.JPG"/>
          <p:cNvPicPr>
            <a:picLocks noChangeAspect="1" noChangeArrowheads="1"/>
          </p:cNvPicPr>
          <p:nvPr/>
        </p:nvPicPr>
        <p:blipFill>
          <a:blip r:embed="rId6"/>
          <a:srcRect l="25951"/>
          <a:stretch>
            <a:fillRect/>
          </a:stretch>
        </p:blipFill>
        <p:spPr bwMode="auto">
          <a:xfrm>
            <a:off x="5376041" y="3303023"/>
            <a:ext cx="3358055" cy="3024746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/>
          <a:srcRect l="24615" r="9958"/>
          <a:stretch>
            <a:fillRect/>
          </a:stretch>
        </p:blipFill>
        <p:spPr bwMode="auto">
          <a:xfrm flipH="1">
            <a:off x="7961585" y="4619235"/>
            <a:ext cx="2058891" cy="2128409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75343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194" y="362606"/>
            <a:ext cx="11368414" cy="669139"/>
          </a:xfrm>
        </p:spPr>
        <p:txBody>
          <a:bodyPr rtlCol="0">
            <a:noAutofit/>
          </a:bodyPr>
          <a:lstStyle/>
          <a:p>
            <a:r>
              <a:rPr lang="ru-RU" dirty="0" smtClean="0"/>
              <a:t>Центры проведения демонстрационного экзамена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44057" t="33405" r="25639" b="26940"/>
          <a:stretch>
            <a:fillRect/>
          </a:stretch>
        </p:blipFill>
        <p:spPr bwMode="auto">
          <a:xfrm>
            <a:off x="1797271" y="2869327"/>
            <a:ext cx="5029200" cy="371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 l="43955" t="33082" r="25619" b="27263"/>
          <a:stretch>
            <a:fillRect/>
          </a:stretch>
        </p:blipFill>
        <p:spPr bwMode="auto">
          <a:xfrm>
            <a:off x="6889528" y="1671146"/>
            <a:ext cx="5033827" cy="370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 l="44199" t="32866" r="25497" b="53772"/>
          <a:stretch>
            <a:fillRect/>
          </a:stretch>
        </p:blipFill>
        <p:spPr bwMode="auto">
          <a:xfrm>
            <a:off x="6936827" y="5312975"/>
            <a:ext cx="4981904" cy="124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C:\Documents and Settings\n.gonchar\Рабочий стол\wsrlogo-0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417254"/>
            <a:ext cx="2471737" cy="184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3711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676" y="184082"/>
            <a:ext cx="11368414" cy="1036850"/>
          </a:xfrm>
        </p:spPr>
        <p:txBody>
          <a:bodyPr rtlCol="0">
            <a:noAutofit/>
          </a:bodyPr>
          <a:lstStyle/>
          <a:p>
            <a:r>
              <a:rPr lang="ru-RU" sz="2400" dirty="0"/>
              <a:t>Технологическая платформа сетевого взаимодействия и реализации программ подготовки с использованием электронного обучения и дистанционных образовательных технологий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337" t="32064" r="6609" b="9546"/>
          <a:stretch/>
        </p:blipFill>
        <p:spPr>
          <a:xfrm>
            <a:off x="6415903" y="2364832"/>
            <a:ext cx="5631988" cy="2560677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959366" y="1576553"/>
            <a:ext cx="5644056" cy="6691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Система электронного обучения «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Академия-Медиа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43153" y="5398479"/>
            <a:ext cx="57872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200" dirty="0" smtClean="0">
                <a:latin typeface="Times New Roman" panose="02020603050405020304" pitchFamily="18" charset="0"/>
              </a:rPr>
              <a:t>Организация </a:t>
            </a:r>
            <a:r>
              <a:rPr lang="ru-RU" sz="2200" dirty="0">
                <a:latin typeface="Times New Roman" panose="02020603050405020304" pitchFamily="18" charset="0"/>
              </a:rPr>
              <a:t>удаленного обучения на  </a:t>
            </a:r>
            <a:r>
              <a:rPr lang="ru-RU" sz="2200" dirty="0" smtClean="0">
                <a:latin typeface="Times New Roman" panose="02020603050405020304" pitchFamily="18" charset="0"/>
              </a:rPr>
              <a:t>основе модульной </a:t>
            </a:r>
            <a:r>
              <a:rPr lang="ru-RU" sz="2200" dirty="0">
                <a:latin typeface="Times New Roman" panose="02020603050405020304" pitchFamily="18" charset="0"/>
              </a:rPr>
              <a:t>объектно-ориентированной динамической </a:t>
            </a:r>
            <a:r>
              <a:rPr lang="ru-RU" sz="2200" b="1" dirty="0">
                <a:solidFill>
                  <a:srgbClr val="006699"/>
                </a:solidFill>
                <a:latin typeface="Times New Roman" panose="02020603050405020304" pitchFamily="18" charset="0"/>
              </a:rPr>
              <a:t>обучающей </a:t>
            </a:r>
            <a:r>
              <a:rPr lang="ru-RU" sz="22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среды </a:t>
            </a:r>
            <a:r>
              <a:rPr lang="ru-RU" sz="22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Moodle</a:t>
            </a:r>
            <a:endParaRPr lang="ru-RU" sz="2200" b="1" dirty="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3738" y="5401012"/>
            <a:ext cx="53414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200" dirty="0" smtClean="0">
                <a:latin typeface="Times New Roman" panose="02020603050405020304" pitchFamily="18" charset="0"/>
              </a:rPr>
              <a:t>Информационный ресурс по </a:t>
            </a:r>
            <a:r>
              <a:rPr lang="ru-RU" sz="2200" b="1" dirty="0">
                <a:solidFill>
                  <a:srgbClr val="006699"/>
                </a:solidFill>
                <a:latin typeface="Times New Roman" panose="02020603050405020304" pitchFamily="18" charset="0"/>
              </a:rPr>
              <a:t>принципу «одного окна»</a:t>
            </a:r>
            <a:r>
              <a:rPr lang="ru-RU" sz="2200" dirty="0">
                <a:latin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</a:rPr>
              <a:t>с доступом </a:t>
            </a:r>
            <a:r>
              <a:rPr lang="ru-RU" sz="2200" dirty="0">
                <a:latin typeface="Times New Roman" panose="02020603050405020304" pitchFamily="18" charset="0"/>
              </a:rPr>
              <a:t>к онлайн-ресурсам для освоения сетевых </a:t>
            </a:r>
            <a:r>
              <a:rPr lang="ru-RU" sz="2200" dirty="0" smtClean="0">
                <a:latin typeface="Times New Roman" panose="02020603050405020304" pitchFamily="18" charset="0"/>
              </a:rPr>
              <a:t>программ</a:t>
            </a:r>
            <a:endParaRPr lang="ru-RU" sz="2200" dirty="0">
              <a:latin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lum bright="-1000" contrast="8000"/>
          </a:blip>
          <a:srcRect l="6694" t="11853" r="8722" b="3448"/>
          <a:stretch>
            <a:fillRect/>
          </a:stretch>
        </p:blipFill>
        <p:spPr bwMode="auto">
          <a:xfrm>
            <a:off x="204953" y="1698617"/>
            <a:ext cx="6053957" cy="3423316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xmlns="" val="73711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318" y="504496"/>
            <a:ext cx="11368414" cy="637608"/>
          </a:xfrm>
        </p:spPr>
        <p:txBody>
          <a:bodyPr rtlCol="0">
            <a:noAutofit/>
          </a:bodyPr>
          <a:lstStyle/>
          <a:p>
            <a:r>
              <a:rPr lang="ru-RU" dirty="0" smtClean="0"/>
              <a:t>Развитие системы повышения квалификации персонала через сетевое взаимодействие и ДОТ</a:t>
            </a:r>
            <a:endParaRPr lang="ru-RU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60706" y="1524805"/>
            <a:ext cx="113742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Обучение по программам повышения квалификации с использованием ДОТ на базе Межрегионального центра компетенций (г. Тюмень) -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173</a:t>
            </a:r>
            <a:r>
              <a:rPr lang="ru-RU" sz="2200" dirty="0" smtClean="0"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</a:rPr>
              <a:t>слушателя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7917" y="2711697"/>
            <a:ext cx="1051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2200" dirty="0" smtClean="0"/>
              <a:t> Программа развития образовательной организации: проектный подход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2200" dirty="0" smtClean="0"/>
              <a:t> Внедрение </a:t>
            </a:r>
            <a:r>
              <a:rPr lang="ru-RU" sz="2200" dirty="0" err="1" smtClean="0"/>
              <a:t>тренинговых</a:t>
            </a:r>
            <a:r>
              <a:rPr lang="ru-RU" sz="2200" dirty="0" smtClean="0"/>
              <a:t> технологий в образовательный процесс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2200" dirty="0" smtClean="0"/>
              <a:t> Внедрение стандартов </a:t>
            </a:r>
            <a:r>
              <a:rPr lang="ru-RU" sz="2200" dirty="0" err="1" smtClean="0"/>
              <a:t>Ворлдскиллс</a:t>
            </a:r>
            <a:r>
              <a:rPr lang="ru-RU" sz="2200" dirty="0" smtClean="0"/>
              <a:t> в образовательный процесс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2200" dirty="0" smtClean="0"/>
              <a:t> Организация и проведение демонстрационного экзамена по стандартам </a:t>
            </a:r>
            <a:r>
              <a:rPr lang="ru-RU" sz="2200" dirty="0" err="1" smtClean="0"/>
              <a:t>Ворлдскиллс</a:t>
            </a:r>
            <a:endParaRPr lang="ru-RU" sz="2200" dirty="0" smtClean="0"/>
          </a:p>
          <a:p>
            <a:pPr>
              <a:buClr>
                <a:srgbClr val="FF0000"/>
              </a:buClr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2200" dirty="0" smtClean="0"/>
              <a:t> Учебно-методическое обеспечение образовательной программы в условиях внедрения ФГОС СПО по ТОП-50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2200" dirty="0" smtClean="0"/>
              <a:t> Разработка и реализация образовательных программ среднего профессионального образования в соответствии с ФГОС по ТОП-50 по направлению Поварское и кондитерское дело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xmlns="" val="73711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318" y="504496"/>
            <a:ext cx="11368414" cy="637608"/>
          </a:xfrm>
        </p:spPr>
        <p:txBody>
          <a:bodyPr rtlCol="0">
            <a:noAutofit/>
          </a:bodyPr>
          <a:lstStyle/>
          <a:p>
            <a:r>
              <a:rPr lang="ru-RU" dirty="0" smtClean="0"/>
              <a:t>Развитие системы повышения квалификации персонала через сетевое взаимодействие и ДОТ</a:t>
            </a:r>
            <a:endParaRPr lang="ru-RU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60706" y="1524805"/>
            <a:ext cx="113742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Обучение по программам повышения квалификации с использованием ДОТ на базе Института развития образования </a:t>
            </a:r>
            <a:r>
              <a:rPr lang="ru-RU" sz="2400" dirty="0" smtClean="0">
                <a:latin typeface="Times New Roman" panose="02020603050405020304" pitchFamily="18" charset="0"/>
              </a:rPr>
              <a:t>-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57</a:t>
            </a:r>
            <a:r>
              <a:rPr lang="ru-RU" sz="2200" dirty="0" smtClean="0">
                <a:latin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слушателей</a:t>
            </a:r>
            <a:r>
              <a:rPr lang="ru-RU" sz="2400" dirty="0" smtClean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6386" y="2554041"/>
            <a:ext cx="1051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2200" dirty="0" smtClean="0"/>
              <a:t> </a:t>
            </a:r>
            <a:r>
              <a:rPr lang="ru-RU" dirty="0" smtClean="0"/>
              <a:t>Организация образовательного процесса в учреждениях СПО, реализующих программы ФГОС СПО по ТОП-50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6331" y="3333332"/>
            <a:ext cx="1164546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Обучение по программе повышения квалификации на базе региональной площадки сетевого взаимодействия с использованием электронного обучения и ДОТ –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132</a:t>
            </a:r>
            <a:r>
              <a:rPr lang="ru-RU" sz="2400" dirty="0" smtClean="0">
                <a:latin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слушателя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6537" y="4314524"/>
            <a:ext cx="11387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2200" dirty="0" smtClean="0"/>
              <a:t> </a:t>
            </a:r>
            <a:r>
              <a:rPr lang="ru-RU" sz="2000" dirty="0" smtClean="0"/>
              <a:t>Применение профессиональных стандартов и независимая оценка квалификаций в профессиональном обучении и среднем профессиональном образовании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  <a:tabLst>
                <a:tab pos="361950" algn="l"/>
              </a:tabLst>
            </a:pPr>
            <a:r>
              <a:rPr lang="ru-RU" sz="2000" dirty="0" smtClean="0"/>
              <a:t> Модель непрерывного профессионального образования педагогических работников для подготовки квалифицированных специалистов</a:t>
            </a:r>
          </a:p>
          <a:p>
            <a:pPr>
              <a:buClr>
                <a:srgbClr val="FF0000"/>
              </a:buClr>
              <a:buFont typeface="Arial" pitchFamily="34" charset="0"/>
              <a:buChar char="•"/>
              <a:tabLst>
                <a:tab pos="361950" algn="l"/>
              </a:tabLst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73711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6318" y="504496"/>
            <a:ext cx="11368414" cy="637608"/>
          </a:xfrm>
        </p:spPr>
        <p:txBody>
          <a:bodyPr rtlCol="0">
            <a:noAutofit/>
          </a:bodyPr>
          <a:lstStyle/>
          <a:p>
            <a:r>
              <a:rPr lang="ru-RU" dirty="0" smtClean="0"/>
              <a:t>Развитие системы повышения квалификации персонала через сетевое взаимодействие и ДОТ</a:t>
            </a:r>
            <a:endParaRPr lang="ru-RU" dirty="0"/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244940" y="1849156"/>
            <a:ext cx="1137424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Обучение по программе повышения квалификации с прохождением профессиональной стажировки на базах ведущих предприятий отрасли (гостиница «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Бонотель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», ООО «Виктория Палас», Ассоциация Астраханских рестораторов и кулинаров, ООО «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Инпакт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») –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60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человек</a:t>
            </a:r>
          </a:p>
        </p:txBody>
      </p:sp>
    </p:spTree>
    <p:extLst>
      <p:ext uri="{BB962C8B-B14F-4D97-AF65-F5344CB8AC3E}">
        <p14:creationId xmlns:p14="http://schemas.microsoft.com/office/powerpoint/2010/main" xmlns="" val="73711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745" y="315309"/>
            <a:ext cx="9601200" cy="740191"/>
          </a:xfrm>
        </p:spPr>
        <p:txBody>
          <a:bodyPr/>
          <a:lstStyle/>
          <a:p>
            <a:r>
              <a:rPr lang="ru-RU" dirty="0" smtClean="0"/>
              <a:t>Апробация процедур ДЭ в 2018 году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51223" y="1619550"/>
          <a:ext cx="9453564" cy="4923139"/>
        </p:xfrm>
        <a:graphic>
          <a:graphicData uri="http://schemas.openxmlformats.org/drawingml/2006/table">
            <a:tbl>
              <a:tblPr/>
              <a:tblGrid>
                <a:gridCol w="941799"/>
                <a:gridCol w="1193631"/>
                <a:gridCol w="1459508"/>
                <a:gridCol w="795755"/>
                <a:gridCol w="2104537"/>
                <a:gridCol w="1479167"/>
                <a:gridCol w="1479167"/>
              </a:tblGrid>
              <a:tr h="18422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Компетенция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Профессия/ специальности СПО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ЦПДЭ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рабочих мест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Полное наименование образовательной организации, сдающей ДЭ в ЦПДЭ </a:t>
                      </a:r>
                      <a:b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(кто сдает)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обучающихся (промежуточная аттестация)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обучающихся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(итоговая аттестация)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</a:tr>
              <a:tr h="15018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Поварское дело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43.01.09 Повар, кондитер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ГБПОУ АО «Камызякский с/х колледж»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ГБПОУ АО  «Астраханский колледж вычислительной техники»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9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Администрование отеля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43.02.14 Гостиничное дело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ГБПОУ АО «Астраханский колледж вычислительной техники»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ГБПОУ АО «Астраханский государственный политехнический колледж»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Апробация процедур ДЭ в 2018 году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Проведение ДЭ по стандартам </a:t>
            </a:r>
            <a:r>
              <a:rPr lang="ru-RU" dirty="0" err="1" smtClean="0"/>
              <a:t>Ворлдскиллс</a:t>
            </a:r>
            <a:r>
              <a:rPr lang="ru-RU" dirty="0" smtClean="0"/>
              <a:t> Россия в апреле-июне 2019 года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80751" y="1644701"/>
          <a:ext cx="11802141" cy="49072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07808"/>
                <a:gridCol w="1371600"/>
                <a:gridCol w="3168501"/>
                <a:gridCol w="1020726"/>
                <a:gridCol w="2796363"/>
                <a:gridCol w="1158949"/>
                <a:gridCol w="978194"/>
              </a:tblGrid>
              <a:tr h="60940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Компетенция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Профессия/</a:t>
                      </a:r>
                    </a:p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специальности СПО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ЦПДЭ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рабочих мест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Полное наименование образовательной организации, сдающей ДЭ в ЦПДЭ (кто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сдает)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обучающихся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(промежуточная аттестация)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обучающихся (итоговая аттестация)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5259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Программное решение для бизнеса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Программирование в компьютерных системах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колледж вычислительной техники"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колледж вычислительной техники"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2535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Парикмахерское искусство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Парикмахерское искусство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автономное профессиональное образовательное учреждение Астраханской области "Астраханский колледж </a:t>
                      </a:r>
                      <a:r>
                        <a:rPr lang="ru-RU" sz="9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арт-фэйш</a:t>
                      </a: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 индустрии"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колледж профессиональных технологий"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79681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Парикмахерское искусство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Технология парикмахерского искусство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автономное профессиональное образовательное учреждение Астраханской области "Астраханский колледж </a:t>
                      </a:r>
                      <a:r>
                        <a:rPr lang="ru-RU" sz="9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арт-фэйш</a:t>
                      </a: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 индустрии"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автономное профессиональное образовательное учреждение Астраханской области "Астраханский колледж </a:t>
                      </a:r>
                      <a:r>
                        <a:rPr lang="ru-RU" sz="9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арт-фэйш</a:t>
                      </a: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 индустрии"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3934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Кирпичная кладка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 общестроительных работ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автономное образовательное учреждение Астраханской области высшего образования "Астраханский архитектурно - строительный институт"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автономное образовательное учреждение Астраханской области высшего образования "Астраханский архитектурно - строительный институт"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6061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Геодезия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Информационные системы обеспечения градостроительной деятельности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автономное образовательное учреждение Астраханской области высшего образования "Астраханский архитектурно - строительный институт"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Государственное автономное образовательное учреждение Астраханской области высшего образования "Астраханский архитектурно - строительный институт"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6061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Предпринимательство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Банковское</a:t>
                      </a:r>
                      <a:r>
                        <a:rPr lang="ru-RU" sz="9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дело</a:t>
                      </a:r>
                    </a:p>
                    <a:p>
                      <a:pPr algn="ctr"/>
                      <a:r>
                        <a:rPr lang="ru-RU" sz="9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Экономика и бухгалтерский учет (по отраслям)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561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Дизайн интерьера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Дизайн 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Проведение ДЭ по стандартам </a:t>
            </a:r>
            <a:r>
              <a:rPr lang="ru-RU" dirty="0" err="1" smtClean="0"/>
              <a:t>Ворлдскиллс</a:t>
            </a:r>
            <a:r>
              <a:rPr lang="ru-RU" dirty="0" smtClean="0"/>
              <a:t> Россия в апреле-июне 2019 года (продолжение)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02027" y="1634062"/>
          <a:ext cx="11802141" cy="4767124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222736"/>
                <a:gridCol w="1467293"/>
                <a:gridCol w="3232297"/>
                <a:gridCol w="850605"/>
                <a:gridCol w="3179146"/>
                <a:gridCol w="946298"/>
                <a:gridCol w="903766"/>
              </a:tblGrid>
              <a:tr h="60940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Компетенция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Профессия/</a:t>
                      </a:r>
                    </a:p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специальности СПО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ЦПДЭ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рабочих мест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Полное наименование образовательной организации, сдающей ДЭ в ЦПДЭ (кто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сдает)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обучающихся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(промежуточная аттестация)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обучающихся (итоговая аттестация)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606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Сварочные технологии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Сварочное производство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606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Сварочные технологии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Сварщик  (ручной</a:t>
                      </a:r>
                      <a:r>
                        <a:rPr lang="ru-RU" sz="9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 частично механизированной сварки (наплавки))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технологический техникум"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6401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Веб-дизайн и разработка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Информационные системы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489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Туризм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Туризм 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8526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Администрирование отеля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Гостиничный сервис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377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Ресторанный сервис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обслуживания в общественном питании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6377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Поварское дело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Технология продукции общественного питания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9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b9be08136cb17c72fc1986023532b686.jpg"/>
          <p:cNvPicPr/>
          <p:nvPr/>
        </p:nvPicPr>
        <p:blipFill>
          <a:blip r:embed="rId3" cstate="print">
            <a:lum bright="-5000" contrast="10000"/>
          </a:blip>
          <a:srcRect/>
          <a:stretch>
            <a:fillRect/>
          </a:stretch>
        </p:blipFill>
        <p:spPr bwMode="auto">
          <a:xfrm>
            <a:off x="262072" y="2117957"/>
            <a:ext cx="5409679" cy="339871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95845" y="1749977"/>
            <a:ext cx="5591580" cy="967725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</a:rPr>
              <a:t>ФГОС СПО ТОП-50, профессии/специальности по перечню ТОП-50, компетенции WSR, по которым в региональной сети реализуются образовательные программы или их </a:t>
            </a:r>
            <a:r>
              <a:rPr lang="ru-RU" sz="1800" dirty="0" smtClean="0">
                <a:solidFill>
                  <a:schemeClr val="tx1"/>
                </a:solidFill>
              </a:rPr>
              <a:t>модули</a:t>
            </a:r>
            <a:endParaRPr lang="ru-RU" sz="1800" dirty="0">
              <a:solidFill>
                <a:schemeClr val="tx1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3910139"/>
              </p:ext>
            </p:extLst>
          </p:nvPr>
        </p:nvGraphicFramePr>
        <p:xfrm>
          <a:off x="5809758" y="2872037"/>
          <a:ext cx="6101480" cy="3372834"/>
        </p:xfrm>
        <a:graphic>
          <a:graphicData uri="http://schemas.openxmlformats.org/drawingml/2006/table">
            <a:tbl>
              <a:tblPr/>
              <a:tblGrid>
                <a:gridCol w="452318">
                  <a:extLst>
                    <a:ext uri="{9D8B030D-6E8A-4147-A177-3AD203B41FA5}">
                      <a16:colId xmlns:a16="http://schemas.microsoft.com/office/drawing/2014/main" xmlns="" val="902113227"/>
                    </a:ext>
                  </a:extLst>
                </a:gridCol>
                <a:gridCol w="1751529">
                  <a:extLst>
                    <a:ext uri="{9D8B030D-6E8A-4147-A177-3AD203B41FA5}">
                      <a16:colId xmlns:a16="http://schemas.microsoft.com/office/drawing/2014/main" xmlns="" val="2257294033"/>
                    </a:ext>
                  </a:extLst>
                </a:gridCol>
                <a:gridCol w="394575">
                  <a:extLst>
                    <a:ext uri="{9D8B030D-6E8A-4147-A177-3AD203B41FA5}">
                      <a16:colId xmlns:a16="http://schemas.microsoft.com/office/drawing/2014/main" xmlns="" val="3523650626"/>
                    </a:ext>
                  </a:extLst>
                </a:gridCol>
                <a:gridCol w="1530182">
                  <a:extLst>
                    <a:ext uri="{9D8B030D-6E8A-4147-A177-3AD203B41FA5}">
                      <a16:colId xmlns:a16="http://schemas.microsoft.com/office/drawing/2014/main" xmlns="" val="162227160"/>
                    </a:ext>
                  </a:extLst>
                </a:gridCol>
                <a:gridCol w="433070">
                  <a:extLst>
                    <a:ext uri="{9D8B030D-6E8A-4147-A177-3AD203B41FA5}">
                      <a16:colId xmlns:a16="http://schemas.microsoft.com/office/drawing/2014/main" xmlns="" val="580046743"/>
                    </a:ext>
                  </a:extLst>
                </a:gridCol>
                <a:gridCol w="1539806">
                  <a:extLst>
                    <a:ext uri="{9D8B030D-6E8A-4147-A177-3AD203B41FA5}">
                      <a16:colId xmlns:a16="http://schemas.microsoft.com/office/drawing/2014/main" xmlns="" val="3914403789"/>
                    </a:ext>
                  </a:extLst>
                </a:gridCol>
              </a:tblGrid>
              <a:tr h="6944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ФГОС СПО ТОП-50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D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D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D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09D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A5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A5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A5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Профессии / специальности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ТОП-50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0A5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8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8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8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№ п/п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D08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8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8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8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Компетенции 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WSR </a:t>
                      </a:r>
                      <a:endParaRPr lang="en-US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08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8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8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08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967963882"/>
                  </a:ext>
                </a:extLst>
              </a:tr>
              <a:tr h="694407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just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43.02.13 Технология парикмахерского искусства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8ED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D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8ED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48ED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7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A5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7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Парикмахер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07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A0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8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A0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60A0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20A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8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20A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Парикмахерское искусство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20A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86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87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86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107651423"/>
                  </a:ext>
                </a:extLst>
              </a:tr>
              <a:tr h="4960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684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84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84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43.02.15 Поварское и кондитерское дело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684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7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8ED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7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D87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88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73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8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Повар - кондитер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88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82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A0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82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B882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883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0A2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883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Поварское дело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883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8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86E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8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47631158"/>
                  </a:ext>
                </a:extLst>
              </a:tr>
              <a:tr h="4960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84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43.01.09 Повар, кондитер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8B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7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8B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B88B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88A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880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88A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B882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88D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883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8D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Кондитерское дело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88D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88D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8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88D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2570700939"/>
                  </a:ext>
                </a:extLst>
              </a:tr>
              <a:tr h="4960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684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84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84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43.02.14 Гостиничное дело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684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9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8B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9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D89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893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88A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93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Специалист по гостеприимству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893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6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82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6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B896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89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88D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89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Администрирование отеля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189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9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88D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9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09023580"/>
                  </a:ext>
                </a:extLst>
              </a:tr>
              <a:tr h="4960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84D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54.01.20 Графический дизайнер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8336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94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B89F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8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893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8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Графический дизайнер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78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8A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896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8A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ru-RU" sz="1200" b="1" i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5 </a:t>
                      </a:r>
                      <a:endParaRPr lang="ru-RU" b="1" i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8A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8A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897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8A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1200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Графический дизайн </a:t>
                      </a:r>
                      <a:endParaRPr lang="ru-RU" b="1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F8A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8A3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98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8A3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bg1"/>
                        </a:gs>
                        <a:gs pos="5000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48352504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906568" y="5534561"/>
            <a:ext cx="38478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Региональная площадка сетевого взаимодействия по направлению «Искусство, дизайн и сфера услуг»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Выгнутая влево стрелка 11"/>
          <p:cNvSpPr/>
          <p:nvPr/>
        </p:nvSpPr>
        <p:spPr>
          <a:xfrm rot="19734056">
            <a:off x="787235" y="5161176"/>
            <a:ext cx="765642" cy="1544922"/>
          </a:xfrm>
          <a:prstGeom prst="curvedRightArrow">
            <a:avLst/>
          </a:prstGeom>
          <a:noFill/>
          <a:ln w="31750"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35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13168" y="2869325"/>
            <a:ext cx="6109825" cy="341772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5827701" y="3570699"/>
            <a:ext cx="469557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 flipV="1">
            <a:off x="6260188" y="2878721"/>
            <a:ext cx="4120" cy="696097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57169" y="4889881"/>
            <a:ext cx="1841157" cy="271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FF0000"/>
                </a:solidFill>
              </a:rPr>
              <a:t>Астраханская область</a:t>
            </a:r>
            <a:endParaRPr lang="ru-RU" sz="10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717" y="47290"/>
            <a:ext cx="11682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Федеральная целевая программа развития образования на 2016-2020 </a:t>
            </a:r>
            <a:r>
              <a:rPr lang="ru-RU" sz="20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гг</a:t>
            </a:r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по мероприятию 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1.2 «Разработка и распространение в системах среднего профессионального и высшего образования новых образовательных технологий, форм организации образовательного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xmlns="" val="3639872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dirty="0" smtClean="0"/>
              <a:t>Проведение ДЭ по стандартам </a:t>
            </a:r>
            <a:r>
              <a:rPr lang="ru-RU" dirty="0" err="1" smtClean="0"/>
              <a:t>Ворлдскиллс</a:t>
            </a:r>
            <a:r>
              <a:rPr lang="ru-RU" dirty="0" smtClean="0"/>
              <a:t> Россия в соответствии с ФГОС СПО в апреле-июне 2019 года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57202" y="1836085"/>
          <a:ext cx="11504425" cy="21607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116417"/>
                <a:gridCol w="1233376"/>
                <a:gridCol w="2803856"/>
                <a:gridCol w="994211"/>
                <a:gridCol w="2371356"/>
                <a:gridCol w="1289879"/>
                <a:gridCol w="1695330"/>
              </a:tblGrid>
              <a:tr h="9720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Компетенция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Профессия/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специальности СПО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ЦПДЭ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рабочих мест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Полное наименование образовательной организации, сдающей ДЭ в ЦПДЭ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(кто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сдает)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обучающихся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(промежуточная аттестация)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обучающихся (итоговая аттестация)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Поварское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дело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Повар-кондитер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"Астраханский государственный политехнический колледж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Государственное бюджетное профессиональное образовательное учреждение Астраханской области "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Камызякский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сельскохозяйственный колледж"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606" y="475851"/>
            <a:ext cx="9601200" cy="10368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Первый опыт участия в независимой оценке квалификации, 2019 год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46842" y="1439333"/>
          <a:ext cx="11556124" cy="5184923"/>
        </p:xfrm>
        <a:graphic>
          <a:graphicData uri="http://schemas.openxmlformats.org/drawingml/2006/table">
            <a:tbl>
              <a:tblPr/>
              <a:tblGrid>
                <a:gridCol w="1813035"/>
                <a:gridCol w="1734207"/>
                <a:gridCol w="2317530"/>
                <a:gridCol w="1560786"/>
                <a:gridCol w="2364828"/>
                <a:gridCol w="1765738"/>
              </a:tblGrid>
              <a:tr h="21470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Компетенция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Профессия/ специальности СПО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marR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ЦПДЭ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рабочих мест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Полное наименование образовательной организации, сдающей ДЭ в ЦПДЭ </a:t>
                      </a:r>
                      <a:b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Количество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обучающихся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Для участия в НОК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BF6"/>
                    </a:solidFill>
                  </a:tcPr>
                </a:tc>
              </a:tr>
              <a:tr h="125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Администрирование отеля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43.02.11 </a:t>
                      </a: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Гостиничный </a:t>
                      </a: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сервис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ГБПОУ АО «Астраханский государственный политехнический колледж»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ГБПОУ АО «Астраханский государственный политехнический колледж»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58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Поварское дело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latin typeface="Times New Roman"/>
                          <a:ea typeface="Times New Roman"/>
                          <a:cs typeface="Times New Roman"/>
                        </a:rPr>
                        <a:t>43.02.01 Организация обслуживания в общественном питании</a:t>
                      </a:r>
                      <a:endParaRPr lang="ru-RU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ГБПОУ АО «Астраханский государственный политехнический колледж»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ГБПОУ АО «Астраханский государственный политехнический колледж»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66678" marR="6667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13387" t="15271" r="39757" b="28663"/>
          <a:stretch>
            <a:fillRect/>
          </a:stretch>
        </p:blipFill>
        <p:spPr bwMode="auto">
          <a:xfrm>
            <a:off x="299542" y="914400"/>
            <a:ext cx="7803932" cy="5092261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331074" y="914398"/>
            <a:ext cx="709449" cy="504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667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3324" y="394138"/>
            <a:ext cx="5745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Перспективные задачи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394139" y="1371794"/>
            <a:ext cx="788275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110000"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Расширение формата сетевого взаимодействия по перечню специальностей и профессий, входящих укрупненную группу профессий и специальностей СПО  43.00.00 Сервис и туризм:  54.00.00 Изобразительное и прикладные виды искусств: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110000"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Формирование механизмов перехода на демонстрационный экзамен как формы государственной итоговой аттестации и независимой оценки квалификации;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110000"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Организация в рамках августовских педагогических чтений круглого стола «Демонстрационный экзамен по модели НОК»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110000"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Организация повышения квалификации педагогических работников по направлениям «Организация электронного обучения и обучения с использованием ДОТ»,  «Организация образовательной деятельности с использованием сетевых форм реализации образовательных программ»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110000"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Организация стажировок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>
                  <a:lumMod val="50000"/>
                </a:schemeClr>
              </a:buClr>
              <a:buSzPct val="110000"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Times New Roman" pitchFamily="18" charset="0"/>
                <a:cs typeface="Times New Roman" pitchFamily="18" charset="0"/>
              </a:rPr>
              <a:t>Внедрение  новых форм проведения  учебных занятий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746859" y="1039103"/>
            <a:ext cx="561183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914499" y="1105927"/>
            <a:ext cx="5697416" cy="0"/>
          </a:xfrm>
          <a:prstGeom prst="line">
            <a:avLst/>
          </a:prstGeom>
          <a:ln w="38100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3667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18401"/>
            <a:ext cx="11568830" cy="1036850"/>
          </a:xfrm>
        </p:spPr>
        <p:txBody>
          <a:bodyPr rtlCol="0">
            <a:noAutofit/>
          </a:bodyPr>
          <a:lstStyle/>
          <a:p>
            <a:r>
              <a:rPr lang="ru-RU" sz="2400" dirty="0" smtClean="0"/>
              <a:t>ГБПОУ </a:t>
            </a:r>
            <a:r>
              <a:rPr lang="ru-RU" sz="2400" dirty="0"/>
              <a:t>АО «Астраханский государственный политехнический колледж» -  региональная площадка сетевого взаимодействия по направлению «Искусство, дизайн и сфера услуг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9081" y="3273908"/>
            <a:ext cx="11069604" cy="2726827"/>
          </a:xfrm>
        </p:spPr>
        <p:txBody>
          <a:bodyPr rtlCol="0">
            <a:normAutofit fontScale="92500"/>
          </a:bodyPr>
          <a:lstStyle/>
          <a:p>
            <a:pPr fontAlgn="base">
              <a:lnSpc>
                <a:spcPct val="100000"/>
              </a:lnSpc>
              <a:spcBef>
                <a:spcPts val="600"/>
              </a:spcBef>
            </a:pPr>
            <a:r>
              <a:rPr lang="ru-RU" sz="2000" dirty="0" smtClean="0"/>
              <a:t>ГБПОУ </a:t>
            </a:r>
            <a:r>
              <a:rPr lang="ru-RU" sz="2000" dirty="0"/>
              <a:t>АО «Астраханский государственный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колледж профессиональных технологий</a:t>
            </a:r>
            <a:r>
              <a:rPr lang="ru-RU" sz="2000" dirty="0"/>
              <a:t>»  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ГАПОУ АО «Астраханский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колледж арт-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</a:rPr>
              <a:t>фэшн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индустрии</a:t>
            </a:r>
            <a:r>
              <a:rPr lang="ru-RU" sz="2000" dirty="0"/>
              <a:t>» 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ГБПОУ АО «Астраханский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технологический техникум</a:t>
            </a:r>
            <a:r>
              <a:rPr lang="ru-RU" sz="2000" dirty="0"/>
              <a:t>»  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ПОЧУ «Астраханский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кооперативный техникум экономики и права</a:t>
            </a:r>
            <a:r>
              <a:rPr lang="ru-RU" sz="2000" dirty="0"/>
              <a:t>»  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ГБПОУ АО «</a:t>
            </a:r>
            <a:r>
              <a:rPr lang="ru-RU" sz="2000" dirty="0" err="1"/>
              <a:t>Камызякский</a:t>
            </a:r>
            <a:r>
              <a:rPr lang="ru-RU" sz="2000" dirty="0"/>
              <a:t>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сельскохозяйственный колледж</a:t>
            </a:r>
            <a:r>
              <a:rPr lang="ru-RU" sz="2000" dirty="0"/>
              <a:t>»  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ГБПОУ АО «Астраханский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губернский техникум</a:t>
            </a:r>
            <a:r>
              <a:rPr lang="ru-RU" sz="2000" dirty="0"/>
              <a:t>»  </a:t>
            </a:r>
          </a:p>
          <a:p>
            <a:pPr fontAlgn="base">
              <a:lnSpc>
                <a:spcPct val="100000"/>
              </a:lnSpc>
              <a:spcBef>
                <a:spcPts val="600"/>
              </a:spcBef>
            </a:pPr>
            <a:r>
              <a:rPr lang="ru-RU" sz="2000" dirty="0"/>
              <a:t>ГБПОУ АО «Астраханский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автомобильно-дорожный колледж</a:t>
            </a:r>
            <a:r>
              <a:rPr lang="ru-RU" sz="2000" dirty="0"/>
              <a:t>» 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5328316"/>
            <a:ext cx="1126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9081" y="1563862"/>
            <a:ext cx="35518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Региональные профессиональные образовательные организации – 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</a:rPr>
              <a:t>участники сети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6884" t="49701" r="41335" b="25801"/>
          <a:stretch/>
        </p:blipFill>
        <p:spPr>
          <a:xfrm>
            <a:off x="8784741" y="4584525"/>
            <a:ext cx="3260260" cy="22001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30110" y="1614175"/>
            <a:ext cx="75674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600" i="1" dirty="0">
                <a:latin typeface="Times New Roman" panose="02020603050405020304" pitchFamily="18" charset="0"/>
              </a:rPr>
              <a:t>Приказ </a:t>
            </a:r>
            <a:r>
              <a:rPr lang="ru-RU" sz="1600" i="1" dirty="0" smtClean="0">
                <a:latin typeface="Times New Roman" panose="02020603050405020304" pitchFamily="18" charset="0"/>
              </a:rPr>
              <a:t>Министерства </a:t>
            </a:r>
            <a:r>
              <a:rPr lang="ru-RU" sz="1600" i="1" dirty="0">
                <a:latin typeface="Times New Roman" panose="02020603050405020304" pitchFamily="18" charset="0"/>
              </a:rPr>
              <a:t>образования и науки Астраханской области от 15.02.2018 г. № 57 «Об инновационной сети распространения лучших практик подготовки кадров по перечню наиболее востребованных, новых и перспективных профессий и специальностей среднего профессионального образования в области подготовки «Искусство, дизайн и сфера услуг» </a:t>
            </a:r>
            <a:endParaRPr lang="ru-RU" sz="1600" b="0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697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37996"/>
            <a:ext cx="9601200" cy="864294"/>
          </a:xfrm>
        </p:spPr>
        <p:txBody>
          <a:bodyPr rtlCol="0">
            <a:normAutofit/>
          </a:bodyPr>
          <a:lstStyle/>
          <a:p>
            <a:r>
              <a:rPr lang="ru-RU" dirty="0" smtClean="0"/>
              <a:t>Задачи первого года проекта</a:t>
            </a:r>
            <a:endParaRPr lang="ru-RU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267159" y="3006914"/>
            <a:ext cx="7158397" cy="3141633"/>
            <a:chOff x="345989" y="2439361"/>
            <a:chExt cx="7019652" cy="2824617"/>
          </a:xfrm>
        </p:grpSpPr>
        <p:sp>
          <p:nvSpPr>
            <p:cNvPr id="6" name="Пятиугольник 5"/>
            <p:cNvSpPr/>
            <p:nvPr/>
          </p:nvSpPr>
          <p:spPr>
            <a:xfrm>
              <a:off x="852784" y="2476599"/>
              <a:ext cx="6463430" cy="587877"/>
            </a:xfrm>
            <a:prstGeom prst="homePlat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73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700" b="1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</a:rPr>
                <a:t>создание региональной площадки сетевого </a:t>
              </a:r>
              <a:r>
                <a:rPr lang="ru-RU" sz="17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</a:rPr>
                <a:t>взаимодействия</a:t>
              </a:r>
              <a:endParaRPr lang="ru-RU" sz="17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889854" y="3199724"/>
              <a:ext cx="6463430" cy="667942"/>
            </a:xfrm>
            <a:prstGeom prst="homePlat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5738"/>
              <a:r>
                <a:rPr lang="ru-RU" sz="13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модернизация </a:t>
              </a:r>
              <a:r>
                <a:rPr lang="ru-RU" sz="13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МТБ </a:t>
              </a:r>
              <a:r>
                <a:rPr lang="ru-RU" sz="13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для организации практического обучения, стажировок, тренировок и проведения чемпионатов </a:t>
              </a:r>
              <a:r>
                <a:rPr lang="en-US" sz="13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WSR</a:t>
              </a:r>
              <a:r>
                <a:rPr lang="ru-RU" sz="13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ru-RU" sz="13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демонстрационного экзамена, </a:t>
              </a:r>
              <a:r>
                <a:rPr lang="ru-RU" sz="13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НОК</a:t>
              </a:r>
              <a:endParaRPr lang="ru-RU" sz="1300" b="1" dirty="0">
                <a:solidFill>
                  <a:schemeClr val="tx2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902211" y="3967536"/>
              <a:ext cx="6463430" cy="629178"/>
            </a:xfrm>
            <a:prstGeom prst="homePlate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</a:schemeClr>
                </a:gs>
                <a:gs pos="73000">
                  <a:schemeClr val="accent1">
                    <a:lumMod val="0"/>
                    <a:lumOff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5738"/>
              <a:r>
                <a:rPr lang="ru-RU" sz="15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развитие системы повышения квалификации персонала через сетевое взаимодействие и ДОТ</a:t>
              </a: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877498" y="4716389"/>
              <a:ext cx="6463430" cy="485805"/>
            </a:xfrm>
            <a:prstGeom prst="homePlat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5738"/>
              <a:r>
                <a:rPr lang="ru-RU" sz="1500" b="1" dirty="0" smtClean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  апробация </a:t>
              </a:r>
              <a:r>
                <a:rPr lang="ru-RU" sz="15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процедур демонстрационного экзамена</a:t>
              </a:r>
            </a:p>
          </p:txBody>
        </p:sp>
        <p:sp>
          <p:nvSpPr>
            <p:cNvPr id="11" name="Овал 10"/>
            <p:cNvSpPr/>
            <p:nvPr/>
          </p:nvSpPr>
          <p:spPr>
            <a:xfrm>
              <a:off x="350392" y="2439361"/>
              <a:ext cx="662864" cy="63747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 smtClean="0"/>
                <a:t>1</a:t>
              </a:r>
              <a:endParaRPr lang="ru-RU" sz="3600" dirty="0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350391" y="3162653"/>
              <a:ext cx="662863" cy="667942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/>
                <a:t>2</a:t>
              </a:r>
            </a:p>
          </p:txBody>
        </p:sp>
        <p:sp>
          <p:nvSpPr>
            <p:cNvPr id="13" name="Овал 12"/>
            <p:cNvSpPr/>
            <p:nvPr/>
          </p:nvSpPr>
          <p:spPr>
            <a:xfrm>
              <a:off x="345989" y="3917092"/>
              <a:ext cx="691981" cy="6549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/>
                <a:t>3</a:t>
              </a:r>
            </a:p>
          </p:txBody>
        </p:sp>
        <p:sp>
          <p:nvSpPr>
            <p:cNvPr id="14" name="Овал 13"/>
            <p:cNvSpPr/>
            <p:nvPr/>
          </p:nvSpPr>
          <p:spPr>
            <a:xfrm>
              <a:off x="350730" y="4600862"/>
              <a:ext cx="650168" cy="66311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 smtClean="0"/>
                <a:t>4</a:t>
              </a:r>
              <a:endParaRPr lang="ru-RU" sz="3600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lum bright="14000" contrast="29000"/>
          </a:blip>
          <a:srcRect l="23248" t="22402" r="59375" b="67089"/>
          <a:stretch>
            <a:fillRect/>
          </a:stretch>
        </p:blipFill>
        <p:spPr bwMode="auto">
          <a:xfrm>
            <a:off x="394139" y="1781493"/>
            <a:ext cx="2506717" cy="709449"/>
          </a:xfrm>
          <a:prstGeom prst="rect">
            <a:avLst/>
          </a:prstGeom>
          <a:ln w="38100">
            <a:solidFill>
              <a:srgbClr val="FF99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 l="48608" t="34914" r="21258" b="51724"/>
          <a:stretch>
            <a:fillRect/>
          </a:stretch>
        </p:blipFill>
        <p:spPr bwMode="auto">
          <a:xfrm>
            <a:off x="7693572" y="1623848"/>
            <a:ext cx="4335517" cy="1085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lum bright="14000" contrast="29000"/>
          </a:blip>
          <a:srcRect l="12556" t="12823" r="39493" b="22737"/>
          <a:stretch>
            <a:fillRect/>
          </a:stretch>
        </p:blipFill>
        <p:spPr bwMode="auto">
          <a:xfrm>
            <a:off x="7551683" y="2916620"/>
            <a:ext cx="4561487" cy="3461635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21385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081" y="14676"/>
            <a:ext cx="11568830" cy="1201819"/>
          </a:xfrm>
        </p:spPr>
        <p:txBody>
          <a:bodyPr rtlCol="0">
            <a:noAutofit/>
          </a:bodyPr>
          <a:lstStyle/>
          <a:p>
            <a:r>
              <a:rPr lang="ru-RU" sz="2400" dirty="0"/>
              <a:t>Нормативное обеспечение функционирования в Астраханской области инновационной сети </a:t>
            </a:r>
            <a:r>
              <a:rPr lang="ru-RU" sz="2400" dirty="0" smtClean="0"/>
              <a:t>ПОО </a:t>
            </a:r>
            <a:r>
              <a:rPr lang="ru-RU" sz="2400" dirty="0"/>
              <a:t>в целях отработки и распространения лучших практик подготовки из перечня профессий ТОП-50 или </a:t>
            </a:r>
            <a:r>
              <a:rPr lang="ru-RU" sz="2400" dirty="0" smtClean="0"/>
              <a:t>ТОП-Регион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758260"/>
            <a:ext cx="11069604" cy="4141500"/>
          </a:xfrm>
        </p:spPr>
        <p:txBody>
          <a:bodyPr rtlCol="0">
            <a:normAutofit fontScale="92500" lnSpcReduction="10000"/>
          </a:bodyPr>
          <a:lstStyle/>
          <a:p>
            <a:pPr fontAlgn="base"/>
            <a:r>
              <a:rPr lang="ru-RU" dirty="0"/>
              <a:t>Положение о </a:t>
            </a:r>
            <a:r>
              <a:rPr lang="ru-RU" dirty="0" smtClean="0"/>
              <a:t>Региональной </a:t>
            </a:r>
            <a:r>
              <a:rPr lang="ru-RU" dirty="0"/>
              <a:t>площадке сетевого взаимодействия </a:t>
            </a:r>
            <a:endParaRPr lang="ru-RU" sz="2000" dirty="0"/>
          </a:p>
          <a:p>
            <a:pPr fontAlgn="base"/>
            <a:r>
              <a:rPr lang="ru-RU" dirty="0" smtClean="0"/>
              <a:t>Положение </a:t>
            </a:r>
            <a:r>
              <a:rPr lang="ru-RU" dirty="0"/>
              <a:t>о Координационном совете сетевого взаимодействия </a:t>
            </a:r>
            <a:endParaRPr lang="ru-RU" sz="2000" dirty="0"/>
          </a:p>
          <a:p>
            <a:pPr fontAlgn="base"/>
            <a:r>
              <a:rPr lang="ru-RU" dirty="0" smtClean="0"/>
              <a:t>Положение </a:t>
            </a:r>
            <a:r>
              <a:rPr lang="ru-RU" dirty="0"/>
              <a:t>об организации сетевых образовательных программ  </a:t>
            </a:r>
            <a:endParaRPr lang="ru-RU" sz="2000" dirty="0"/>
          </a:p>
          <a:p>
            <a:pPr fontAlgn="base"/>
            <a:r>
              <a:rPr lang="ru-RU" dirty="0" smtClean="0"/>
              <a:t>Регламент </a:t>
            </a:r>
            <a:r>
              <a:rPr lang="ru-RU" dirty="0"/>
              <a:t>по использованию материально-технических средств сетевой площадки </a:t>
            </a:r>
            <a:endParaRPr lang="ru-RU" sz="2000" dirty="0"/>
          </a:p>
          <a:p>
            <a:pPr fontAlgn="base"/>
            <a:r>
              <a:rPr lang="ru-RU" dirty="0" smtClean="0"/>
              <a:t>Положение об</a:t>
            </a:r>
            <a:r>
              <a:rPr lang="ru-RU" dirty="0"/>
              <a:t>  информационно-консультационном ресурсном центре по методическому сопровождению сетевой профессиональной подготовки студентов </a:t>
            </a:r>
            <a:endParaRPr lang="ru-RU" sz="2000" dirty="0"/>
          </a:p>
          <a:p>
            <a:pPr fontAlgn="base"/>
            <a:r>
              <a:rPr lang="ru-RU" dirty="0" smtClean="0"/>
              <a:t>Положение </a:t>
            </a:r>
            <a:r>
              <a:rPr lang="ru-RU" dirty="0"/>
              <a:t>об </a:t>
            </a:r>
            <a:r>
              <a:rPr lang="ru-RU" dirty="0" smtClean="0"/>
              <a:t> Открытом </a:t>
            </a:r>
            <a:r>
              <a:rPr lang="ru-RU" dirty="0"/>
              <a:t>региональном чемпионате «Молодые профессионалы» (</a:t>
            </a:r>
            <a:r>
              <a:rPr lang="ru-RU" dirty="0" err="1"/>
              <a:t>WorldSkills</a:t>
            </a:r>
            <a:r>
              <a:rPr lang="ru-RU" dirty="0"/>
              <a:t> </a:t>
            </a:r>
            <a:r>
              <a:rPr lang="ru-RU" dirty="0" err="1"/>
              <a:t>Russia</a:t>
            </a:r>
            <a:r>
              <a:rPr lang="ru-RU" dirty="0"/>
              <a:t>) Астраханской области  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1000" y="5328316"/>
            <a:ext cx="1126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72" t="12652" r="38048" b="25877"/>
          <a:stretch/>
        </p:blipFill>
        <p:spPr>
          <a:xfrm>
            <a:off x="9796289" y="4981907"/>
            <a:ext cx="2348413" cy="18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357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n.gonchar\Мои документы\Загрузки\Кзнецовой_Монтажная область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094" y="335274"/>
            <a:ext cx="8575423" cy="6065823"/>
          </a:xfrm>
          <a:prstGeom prst="rect">
            <a:avLst/>
          </a:prstGeom>
          <a:noFill/>
          <a:ln w="53975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37477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421" y="174933"/>
            <a:ext cx="9601200" cy="864294"/>
          </a:xfrm>
        </p:spPr>
        <p:txBody>
          <a:bodyPr rtlCol="0">
            <a:normAutofit/>
          </a:bodyPr>
          <a:lstStyle/>
          <a:p>
            <a:r>
              <a:rPr lang="ru-RU" dirty="0"/>
              <a:t>Объемы </a:t>
            </a:r>
            <a:r>
              <a:rPr lang="ru-RU" dirty="0" smtClean="0"/>
              <a:t>финансирования в 2018 году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970733833"/>
              </p:ext>
            </p:extLst>
          </p:nvPr>
        </p:nvGraphicFramePr>
        <p:xfrm>
          <a:off x="544549" y="2182458"/>
          <a:ext cx="4705369" cy="287337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4125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27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4675">
                <a:tc>
                  <a:txBody>
                    <a:bodyPr/>
                    <a:lstStyle/>
                    <a:p>
                      <a:pPr algn="ctr" rtl="0"/>
                      <a:r>
                        <a:rPr lang="ru-RU" sz="2200" dirty="0" smtClean="0"/>
                        <a:t>Бюджет</a:t>
                      </a:r>
                      <a:r>
                        <a:rPr lang="ru-RU" sz="2200" baseline="0" dirty="0" smtClean="0"/>
                        <a:t> ассигнований</a:t>
                      </a:r>
                      <a:endParaRPr lang="ru-RU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000" dirty="0" err="1" smtClean="0"/>
                        <a:t>млн.руб</a:t>
                      </a:r>
                      <a:r>
                        <a:rPr lang="ru-RU" sz="2000" dirty="0" smtClean="0"/>
                        <a:t>.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algn="l" rtl="0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Федеральный бюджет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400" dirty="0" smtClean="0"/>
                        <a:t>6,561</a:t>
                      </a:r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algn="l" rtl="0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Средства субъекта РФ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400" dirty="0" smtClean="0"/>
                        <a:t>1,440</a:t>
                      </a:r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algn="l" rtl="0"/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Средства ПОО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400" dirty="0" smtClean="0"/>
                        <a:t>3,232</a:t>
                      </a:r>
                      <a:endParaRPr lang="ru-RU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algn="l" rtl="0"/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Общий объём</a:t>
                      </a:r>
                      <a:endParaRPr lang="ru-RU" sz="2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ru-RU" sz="2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11,233</a:t>
                      </a:r>
                      <a:endParaRPr lang="ru-RU" sz="22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77304683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34365" y="2186672"/>
            <a:ext cx="4731318" cy="288982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33367" t="39548" r="31461" b="22862"/>
          <a:stretch>
            <a:fillRect/>
          </a:stretch>
        </p:blipFill>
        <p:spPr bwMode="auto">
          <a:xfrm>
            <a:off x="5407581" y="1923393"/>
            <a:ext cx="6530602" cy="394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Диаграмма 17"/>
          <p:cNvGraphicFramePr/>
          <p:nvPr/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421385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781" y="-100208"/>
            <a:ext cx="11728537" cy="1291984"/>
          </a:xfrm>
        </p:spPr>
        <p:txBody>
          <a:bodyPr rtlCol="0">
            <a:noAutofit/>
          </a:bodyPr>
          <a:lstStyle/>
          <a:p>
            <a:r>
              <a:rPr lang="ru-RU" sz="2400" dirty="0" smtClean="0"/>
              <a:t>Модернизация </a:t>
            </a:r>
            <a:r>
              <a:rPr lang="ru-RU" sz="2400" dirty="0"/>
              <a:t>материально - технической базы для организации практического обучения, стажировок, тренировок и проведения чемпионатов </a:t>
            </a:r>
            <a:r>
              <a:rPr lang="en-US" sz="2400" dirty="0" smtClean="0"/>
              <a:t>WSR</a:t>
            </a:r>
            <a:r>
              <a:rPr lang="ru-RU" sz="2400" dirty="0" smtClean="0"/>
              <a:t>, </a:t>
            </a:r>
            <a:r>
              <a:rPr lang="ru-RU" sz="2400" dirty="0"/>
              <a:t>демонстрационного экзамена, независимой оценки </a:t>
            </a:r>
            <a:r>
              <a:rPr lang="ru-RU" sz="2400" dirty="0" smtClean="0"/>
              <a:t>квалификации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46050008"/>
              </p:ext>
            </p:extLst>
          </p:nvPr>
        </p:nvGraphicFramePr>
        <p:xfrm>
          <a:off x="130438" y="1754078"/>
          <a:ext cx="6286128" cy="4591855"/>
        </p:xfrm>
        <a:graphic>
          <a:graphicData uri="http://schemas.openxmlformats.org/drawingml/2006/table">
            <a:tbl>
              <a:tblPr/>
              <a:tblGrid>
                <a:gridCol w="5292900">
                  <a:extLst>
                    <a:ext uri="{9D8B030D-6E8A-4147-A177-3AD203B41FA5}">
                      <a16:colId xmlns:a16="http://schemas.microsoft.com/office/drawing/2014/main" xmlns="" val="1656670017"/>
                    </a:ext>
                  </a:extLst>
                </a:gridCol>
                <a:gridCol w="993228">
                  <a:extLst>
                    <a:ext uri="{9D8B030D-6E8A-4147-A177-3AD203B41FA5}">
                      <a16:colId xmlns:a16="http://schemas.microsoft.com/office/drawing/2014/main" xmlns="" val="2699439535"/>
                    </a:ext>
                  </a:extLst>
                </a:gridCol>
              </a:tblGrid>
              <a:tr h="323384">
                <a:tc gridSpan="2">
                  <a:txBody>
                    <a:bodyPr/>
                    <a:lstStyle/>
                    <a:p>
                      <a:pPr algn="l" rtl="0" fontAlgn="base"/>
                      <a:r>
                        <a:rPr lang="ru-RU" sz="2400" b="1" i="0" dirty="0">
                          <a:solidFill>
                            <a:srgbClr val="D07C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Компетенция «Администрирование отеля» / специальность 43.02.14 Гостиничное дело </a:t>
                      </a:r>
                      <a:endParaRPr lang="ru-RU" sz="2400" b="1" i="0" dirty="0">
                        <a:solidFill>
                          <a:srgbClr val="D07C00"/>
                        </a:solidFill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0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0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51469104"/>
                  </a:ext>
                </a:extLst>
              </a:tr>
              <a:tr h="664822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2000" b="0" i="0" dirty="0">
                          <a:effectLst/>
                          <a:latin typeface="Times New Roman" panose="02020603050405020304" pitchFamily="18" charset="0"/>
                        </a:rPr>
                        <a:t>Стойка приема и размещения гостей с модулем он-</a:t>
                      </a:r>
                      <a:r>
                        <a:rPr lang="ru-RU" sz="2000" b="0" i="0" dirty="0" err="1">
                          <a:effectLst/>
                          <a:latin typeface="Times New Roman" panose="02020603050405020304" pitchFamily="18" charset="0"/>
                        </a:rPr>
                        <a:t>лайн</a:t>
                      </a:r>
                      <a:r>
                        <a:rPr lang="ru-RU" sz="2000" b="0" i="0" dirty="0">
                          <a:effectLst/>
                          <a:latin typeface="Times New Roman" panose="02020603050405020304" pitchFamily="18" charset="0"/>
                        </a:rPr>
                        <a:t> бронирования </a:t>
                      </a:r>
                      <a:endParaRPr lang="ru-RU" sz="20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D07C00"/>
                          </a:solidFill>
                        </a:rPr>
                        <a:t>2</a:t>
                      </a:r>
                    </a:p>
                    <a:p>
                      <a:pPr algn="ctr" rtl="0" fontAlgn="base"/>
                      <a:endParaRPr lang="ru-RU" sz="2000" b="1" i="0" dirty="0">
                        <a:solidFill>
                          <a:srgbClr val="D07C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7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7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7505973"/>
                  </a:ext>
                </a:extLst>
              </a:tr>
              <a:tr h="323384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2000" b="0" i="0" dirty="0">
                          <a:effectLst/>
                          <a:latin typeface="Times New Roman" panose="02020603050405020304" pitchFamily="18" charset="0"/>
                        </a:rPr>
                        <a:t>Гостиничный номер </a:t>
                      </a:r>
                      <a:endParaRPr lang="ru-RU" sz="20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D07C00"/>
                          </a:solidFill>
                        </a:rPr>
                        <a:t>12</a:t>
                      </a:r>
                      <a:endParaRPr lang="ru-RU" sz="2000" b="1" i="0" dirty="0">
                        <a:solidFill>
                          <a:srgbClr val="D07C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86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7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86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6794966"/>
                  </a:ext>
                </a:extLst>
              </a:tr>
              <a:tr h="538973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2000" b="0" i="0" dirty="0">
                          <a:effectLst/>
                          <a:latin typeface="Times New Roman" panose="02020603050405020304" pitchFamily="18" charset="0"/>
                        </a:rPr>
                        <a:t>Кабинет инженерных систем </a:t>
                      </a:r>
                      <a:r>
                        <a:rPr lang="ru-RU" sz="2000" b="0" i="0" dirty="0" smtClean="0">
                          <a:effectLst/>
                          <a:latin typeface="Times New Roman" panose="02020603050405020304" pitchFamily="18" charset="0"/>
                        </a:rPr>
                        <a:t>гостиницы</a:t>
                      </a:r>
                      <a:endParaRPr lang="ru-RU" sz="20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E874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74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74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D07C00"/>
                          </a:solidFill>
                        </a:rPr>
                        <a:t>12</a:t>
                      </a:r>
                      <a:endParaRPr lang="ru-RU" sz="2000" b="1" i="0" dirty="0">
                        <a:solidFill>
                          <a:srgbClr val="D07C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E874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87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86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87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4281048"/>
                  </a:ext>
                </a:extLst>
              </a:tr>
              <a:tr h="370057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2000" b="0" i="0" dirty="0" smtClean="0">
                          <a:effectLst/>
                          <a:latin typeface="Times New Roman" panose="02020603050405020304" pitchFamily="18" charset="0"/>
                        </a:rPr>
                        <a:t>Конференц-зал</a:t>
                      </a:r>
                      <a:r>
                        <a:rPr lang="ru-RU" sz="20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0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686F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86F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74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86F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dirty="0" smtClean="0">
                          <a:solidFill>
                            <a:srgbClr val="D07C00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  <a:endParaRPr lang="ru-RU" sz="2000" b="1" i="0" dirty="0">
                        <a:solidFill>
                          <a:srgbClr val="D07C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686F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87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87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87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6509612"/>
                  </a:ext>
                </a:extLst>
              </a:tr>
              <a:tr h="425762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2000" b="0" i="0" dirty="0">
                          <a:effectLst/>
                          <a:latin typeface="Times New Roman" panose="02020603050405020304" pitchFamily="18" charset="0"/>
                        </a:rPr>
                        <a:t>Учебный ресторан при гостинице </a:t>
                      </a:r>
                      <a:endParaRPr lang="ru-RU" sz="20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6873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873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86F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873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dirty="0">
                          <a:solidFill>
                            <a:srgbClr val="D07C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ru-RU" sz="2000" b="1" i="0" dirty="0" smtClean="0">
                          <a:solidFill>
                            <a:srgbClr val="D07C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ru-RU" sz="2000" b="1" i="0" dirty="0">
                        <a:solidFill>
                          <a:srgbClr val="D07C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6873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6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872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6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5331139"/>
                  </a:ext>
                </a:extLst>
              </a:tr>
              <a:tr h="323384">
                <a:tc>
                  <a:txBody>
                    <a:bodyPr/>
                    <a:lstStyle/>
                    <a:p>
                      <a:pPr algn="l" rtl="0" fontAlgn="base"/>
                      <a:r>
                        <a:rPr lang="ru-RU" sz="2000" b="0" i="0" dirty="0">
                          <a:effectLst/>
                          <a:latin typeface="Times New Roman" panose="02020603050405020304" pitchFamily="18" charset="0"/>
                        </a:rPr>
                        <a:t>Мультимедийная лаборатория иностранных </a:t>
                      </a:r>
                      <a:r>
                        <a:rPr lang="ru-RU" sz="2000" b="0" i="0" dirty="0" smtClean="0">
                          <a:effectLst/>
                          <a:latin typeface="Times New Roman" panose="02020603050405020304" pitchFamily="18" charset="0"/>
                        </a:rPr>
                        <a:t>языков</a:t>
                      </a:r>
                    </a:p>
                    <a:p>
                      <a:pPr algn="l" rtl="0" fontAlgn="base"/>
                      <a:r>
                        <a:rPr lang="ru-RU" sz="2000" b="0" i="0" dirty="0" err="1" smtClean="0">
                          <a:effectLst/>
                          <a:latin typeface="Times New Roman" panose="02020603050405020304" pitchFamily="18" charset="0"/>
                        </a:rPr>
                        <a:t>Тренинговый</a:t>
                      </a:r>
                      <a:r>
                        <a:rPr lang="ru-RU" sz="2000" b="0" i="0" dirty="0" smtClean="0">
                          <a:effectLst/>
                          <a:latin typeface="Times New Roman" panose="02020603050405020304" pitchFamily="18" charset="0"/>
                        </a:rPr>
                        <a:t> кабинет для изучения иностранного языка</a:t>
                      </a:r>
                      <a:r>
                        <a:rPr lang="ru-RU" sz="20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ru-RU" sz="2000" b="0" i="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8873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73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873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73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dirty="0" smtClean="0">
                          <a:solidFill>
                            <a:srgbClr val="D07C00"/>
                          </a:solidFill>
                          <a:effectLst/>
                          <a:latin typeface="Times New Roman" panose="02020603050405020304" pitchFamily="18" charset="0"/>
                        </a:rPr>
                        <a:t>  28</a:t>
                      </a:r>
                      <a:r>
                        <a:rPr lang="en-US" sz="2000" b="1" i="0" dirty="0">
                          <a:solidFill>
                            <a:srgbClr val="D07C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8873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A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6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A7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970925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8250" y="3436883"/>
            <a:ext cx="4418832" cy="3314123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557"/>
          <a:stretch>
            <a:fillRect/>
          </a:stretch>
        </p:blipFill>
        <p:spPr>
          <a:xfrm rot="5400000">
            <a:off x="9390014" y="1798327"/>
            <a:ext cx="2842966" cy="2357538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/>
          <a:srcRect l="35051" t="26509" r="29047" b="26077"/>
          <a:stretch>
            <a:fillRect/>
          </a:stretch>
        </p:blipFill>
        <p:spPr bwMode="auto">
          <a:xfrm>
            <a:off x="6608259" y="1781504"/>
            <a:ext cx="3276720" cy="2443655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lum bright="14000" contrast="29000"/>
          </a:blip>
          <a:srcRect l="35193" t="26185" r="29148" b="25754"/>
          <a:stretch>
            <a:fillRect/>
          </a:stretch>
        </p:blipFill>
        <p:spPr bwMode="auto">
          <a:xfrm>
            <a:off x="6495395" y="4031130"/>
            <a:ext cx="3279228" cy="2495795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061729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781" y="-100208"/>
            <a:ext cx="11728537" cy="1291984"/>
          </a:xfrm>
        </p:spPr>
        <p:txBody>
          <a:bodyPr rtlCol="0">
            <a:noAutofit/>
          </a:bodyPr>
          <a:lstStyle/>
          <a:p>
            <a:r>
              <a:rPr lang="ru-RU" sz="2400" dirty="0" smtClean="0"/>
              <a:t>Модернизация </a:t>
            </a:r>
            <a:r>
              <a:rPr lang="ru-RU" sz="2400" dirty="0"/>
              <a:t>материально - технической базы для организации практического обучения, стажировок, тренировок и проведения чемпионатов </a:t>
            </a:r>
            <a:r>
              <a:rPr lang="en-US" sz="2400" dirty="0" smtClean="0"/>
              <a:t>WSR</a:t>
            </a:r>
            <a:r>
              <a:rPr lang="ru-RU" sz="2400" dirty="0" smtClean="0"/>
              <a:t>, </a:t>
            </a:r>
            <a:r>
              <a:rPr lang="ru-RU" sz="2400" dirty="0"/>
              <a:t>демонстрационного экзамена, независимой оценки </a:t>
            </a:r>
            <a:r>
              <a:rPr lang="ru-RU" sz="2400" dirty="0" smtClean="0"/>
              <a:t>квалификации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2900453"/>
              </p:ext>
            </p:extLst>
          </p:nvPr>
        </p:nvGraphicFramePr>
        <p:xfrm>
          <a:off x="218554" y="1643725"/>
          <a:ext cx="7377830" cy="2499360"/>
        </p:xfrm>
        <a:graphic>
          <a:graphicData uri="http://schemas.openxmlformats.org/drawingml/2006/table">
            <a:tbl>
              <a:tblPr/>
              <a:tblGrid>
                <a:gridCol w="5867146">
                  <a:extLst>
                    <a:ext uri="{9D8B030D-6E8A-4147-A177-3AD203B41FA5}">
                      <a16:colId xmlns:a16="http://schemas.microsoft.com/office/drawing/2014/main" xmlns="" val="1656670017"/>
                    </a:ext>
                  </a:extLst>
                </a:gridCol>
                <a:gridCol w="1510684">
                  <a:extLst>
                    <a:ext uri="{9D8B030D-6E8A-4147-A177-3AD203B41FA5}">
                      <a16:colId xmlns:a16="http://schemas.microsoft.com/office/drawing/2014/main" xmlns="" val="2699439535"/>
                    </a:ext>
                  </a:extLst>
                </a:gridCol>
              </a:tblGrid>
              <a:tr h="664822">
                <a:tc gridSpan="2"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ru-RU" sz="2400" b="1" i="0" kern="1200" dirty="0">
                          <a:solidFill>
                            <a:srgbClr val="D07C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Компетенция «Поварское дело» / специальность 43.02.15 Поварское и кондитерское дело, 43.02.09 Повар, кондитер </a:t>
                      </a:r>
                    </a:p>
                  </a:txBody>
                  <a:tcPr>
                    <a:lnL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87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87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7505973"/>
                  </a:ext>
                </a:extLst>
              </a:tr>
              <a:tr h="323384">
                <a:tc>
                  <a:txBody>
                    <a:bodyPr/>
                    <a:lstStyle/>
                    <a:p>
                      <a:pPr marL="0" algn="l" defTabSz="914400" rtl="0" eaLnBrk="1" fontAlgn="base" latinLnBrk="0" hangingPunct="1"/>
                      <a:r>
                        <a:rPr lang="ru-RU" sz="20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Учебная кухня ресторана с зонами для приготовления холодных, горячих блюд, кулинарных изделий, сладких блюд, десертов и напитков </a:t>
                      </a:r>
                    </a:p>
                  </a:txBody>
                  <a:tcPr>
                    <a:lnL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70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>
                          <a:solidFill>
                            <a:srgbClr val="FF9933"/>
                          </a:solidFill>
                        </a:rPr>
                        <a:t>22</a:t>
                      </a:r>
                      <a:endParaRPr lang="ru-RU" sz="3200" dirty="0">
                        <a:solidFill>
                          <a:srgbClr val="FF9933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87C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86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87D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86E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66794966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25100" y="1671141"/>
            <a:ext cx="4372304" cy="2803433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4951" y="4231435"/>
            <a:ext cx="3767959" cy="2513199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799" y="4280612"/>
            <a:ext cx="3627830" cy="2451265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35917" y="4667258"/>
            <a:ext cx="2853559" cy="1903301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613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аправление продаж 16 x 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6309190_TF03431374.potx" id="{FAFEA233-2573-41A0-B13A-6D9284E8AB2B}" vid="{B0871358-B438-44A4-A68A-E84A84342D98}"/>
    </a:ext>
  </a:extLst>
</a:theme>
</file>

<file path=ppt/theme/theme2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TF03431374</Template>
  <TotalTime>656</TotalTime>
  <Words>1772</Words>
  <Application>Microsoft Office PowerPoint</Application>
  <PresentationFormat>Произвольный</PresentationFormat>
  <Paragraphs>333</Paragraphs>
  <Slides>23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Направление продаж 16 x 9</vt:lpstr>
      <vt:lpstr>Организация сетевого взаимодействия при подготовке кадров по наиболее востребованным, новым и перспективным профессиям и специальностям СПО. Опыт региональной площадки сетевого взаимодействия по направлению «Искусство, дизайн и сфера услуг»</vt:lpstr>
      <vt:lpstr>ФГОС СПО ТОП-50, профессии/специальности по перечню ТОП-50, компетенции WSR, по которым в региональной сети реализуются образовательные программы или их модули</vt:lpstr>
      <vt:lpstr>ГБПОУ АО «Астраханский государственный политехнический колледж» -  региональная площадка сетевого взаимодействия по направлению «Искусство, дизайн и сфера услуг»</vt:lpstr>
      <vt:lpstr>Задачи первого года проекта</vt:lpstr>
      <vt:lpstr>Нормативное обеспечение функционирования в Астраханской области инновационной сети ПОО в целях отработки и распространения лучших практик подготовки из перечня профессий ТОП-50 или ТОП-Регион</vt:lpstr>
      <vt:lpstr>Слайд 6</vt:lpstr>
      <vt:lpstr>Объемы финансирования в 2018 году</vt:lpstr>
      <vt:lpstr>Модернизация материально - технической базы для организации практического обучения, стажировок, тренировок и проведения чемпионатов WSR, демонстрационного экзамена, независимой оценки квалификации</vt:lpstr>
      <vt:lpstr>Модернизация материально - технической базы для организации практического обучения, стажировок, тренировок и проведения чемпионатов WSR, демонстрационного экзамена, независимой оценки квалификации</vt:lpstr>
      <vt:lpstr>Модернизация материально - технической базы для организации практического обучения, стажировок, тренировок и проведения чемпионатов WSR, демонстрационного экзамена, независимой оценки квалификации</vt:lpstr>
      <vt:lpstr>Модернизация материально - технической базы для организации практического обучения, стажировок, тренировок и проведения чемпионатов WSR, демонстрационного экзамена, независимой оценки квалификации</vt:lpstr>
      <vt:lpstr>Центры проведения демонстрационного экзамена</vt:lpstr>
      <vt:lpstr>Технологическая платформа сетевого взаимодействия и реализации программ подготовки с использованием электронного обучения и дистанционных образовательных технологий </vt:lpstr>
      <vt:lpstr>Развитие системы повышения квалификации персонала через сетевое взаимодействие и ДОТ</vt:lpstr>
      <vt:lpstr>Развитие системы повышения квалификации персонала через сетевое взаимодействие и ДОТ</vt:lpstr>
      <vt:lpstr>Развитие системы повышения квалификации персонала через сетевое взаимодействие и ДОТ</vt:lpstr>
      <vt:lpstr>Апробация процедур ДЭ в 2018 году </vt:lpstr>
      <vt:lpstr>Проведение ДЭ по стандартам Ворлдскиллс Россия в апреле-июне 2019 года</vt:lpstr>
      <vt:lpstr>Проведение ДЭ по стандартам Ворлдскиллс Россия в апреле-июне 2019 года (продолжение)</vt:lpstr>
      <vt:lpstr>Проведение ДЭ по стандартам Ворлдскиллс Россия в соответствии с ФГОС СПО в апреле-июне 2019 года</vt:lpstr>
      <vt:lpstr>Первый опыт участия в независимой оценке квалификации, 2019 год </vt:lpstr>
      <vt:lpstr>Слайд 22</vt:lpstr>
      <vt:lpstr>Слайд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сетевого взаимодействия при подготовке кадров по наиболее востребованным, новым и перспективным профессиям и специальностям СПО. Опыт региональной площадки сетевого взаимодействия по направлению «Искусство, дизайн и сфера услуг»</dc:title>
  <dc:creator>Admin</dc:creator>
  <cp:lastModifiedBy>e.kuznetsova</cp:lastModifiedBy>
  <cp:revision>79</cp:revision>
  <dcterms:created xsi:type="dcterms:W3CDTF">2019-06-21T17:14:57Z</dcterms:created>
  <dcterms:modified xsi:type="dcterms:W3CDTF">2019-06-26T11:51:12Z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